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5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7" saveSubsetFonts="1">
  <p:sldMasterIdLst>
    <p:sldMasterId id="2147483660" r:id="rId5"/>
  </p:sldMasterIdLst>
  <p:notesMasterIdLst>
    <p:notesMasterId r:id="rId53"/>
  </p:notesMasterIdLst>
  <p:handoutMasterIdLst>
    <p:handoutMasterId r:id="rId54"/>
  </p:handoutMasterIdLst>
  <p:sldIdLst>
    <p:sldId id="272" r:id="rId6"/>
    <p:sldId id="264" r:id="rId7"/>
    <p:sldId id="314" r:id="rId8"/>
    <p:sldId id="284" r:id="rId9"/>
    <p:sldId id="286" r:id="rId10"/>
    <p:sldId id="315" r:id="rId11"/>
    <p:sldId id="316" r:id="rId12"/>
    <p:sldId id="318" r:id="rId13"/>
    <p:sldId id="321" r:id="rId14"/>
    <p:sldId id="323" r:id="rId15"/>
    <p:sldId id="325" r:id="rId16"/>
    <p:sldId id="327" r:id="rId17"/>
    <p:sldId id="329" r:id="rId18"/>
    <p:sldId id="331" r:id="rId19"/>
    <p:sldId id="332" r:id="rId20"/>
    <p:sldId id="334" r:id="rId21"/>
    <p:sldId id="335" r:id="rId22"/>
    <p:sldId id="336" r:id="rId23"/>
    <p:sldId id="337" r:id="rId24"/>
    <p:sldId id="338" r:id="rId25"/>
    <p:sldId id="377" r:id="rId26"/>
    <p:sldId id="378" r:id="rId27"/>
    <p:sldId id="347" r:id="rId28"/>
    <p:sldId id="348" r:id="rId29"/>
    <p:sldId id="349" r:id="rId30"/>
    <p:sldId id="351" r:id="rId31"/>
    <p:sldId id="365" r:id="rId32"/>
    <p:sldId id="366" r:id="rId33"/>
    <p:sldId id="367" r:id="rId34"/>
    <p:sldId id="368" r:id="rId35"/>
    <p:sldId id="369" r:id="rId36"/>
    <p:sldId id="370" r:id="rId37"/>
    <p:sldId id="353" r:id="rId38"/>
    <p:sldId id="354" r:id="rId39"/>
    <p:sldId id="355" r:id="rId40"/>
    <p:sldId id="356" r:id="rId41"/>
    <p:sldId id="373" r:id="rId42"/>
    <p:sldId id="374" r:id="rId43"/>
    <p:sldId id="375" r:id="rId44"/>
    <p:sldId id="376" r:id="rId45"/>
    <p:sldId id="292" r:id="rId46"/>
    <p:sldId id="372" r:id="rId47"/>
    <p:sldId id="293" r:id="rId48"/>
    <p:sldId id="319" r:id="rId49"/>
    <p:sldId id="313" r:id="rId50"/>
    <p:sldId id="303" r:id="rId51"/>
    <p:sldId id="304" r:id="rId5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9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ustomXml" Target="../customXml/item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Lists</a:t>
            </a:r>
          </a:p>
          <a:p>
            <a:r>
              <a:rPr lang="en-US" dirty="0" smtClean="0"/>
              <a:t>Libraries</a:t>
            </a:r>
            <a:endParaRPr lang="en-US" dirty="0"/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Columns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dirty="0" smtClean="0"/>
              <a:t>Views</a:t>
            </a:r>
            <a:endParaRPr lang="en-US" dirty="0"/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This column lets a user choose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values</a:t>
            </a:r>
            <a:endParaRPr lang="en-US" dirty="0"/>
          </a:p>
          <a:p>
            <a:r>
              <a:rPr lang="en-US" dirty="0"/>
              <a:t>Use radio buttons for 1-3 choices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minimize clicks</a:t>
            </a:r>
          </a:p>
          <a:p>
            <a:r>
              <a:rPr lang="en-US" dirty="0"/>
              <a:t>Use a drop-down for 4 or more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choices </a:t>
            </a:r>
            <a:r>
              <a:rPr lang="en-US" dirty="0"/>
              <a:t>to save space</a:t>
            </a:r>
          </a:p>
          <a:p>
            <a:r>
              <a:rPr lang="en-US" dirty="0"/>
              <a:t>Use checkboxes for multiple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selections </a:t>
            </a:r>
            <a:r>
              <a:rPr lang="en-US" dirty="0"/>
              <a:t>– but multiple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selections </a:t>
            </a:r>
            <a:r>
              <a:rPr lang="en-US" dirty="0"/>
              <a:t>may disrupt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23333"/>
          <a:stretch/>
        </p:blipFill>
        <p:spPr>
          <a:xfrm>
            <a:off x="4289195" y="1223056"/>
            <a:ext cx="4225636" cy="42401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contains </a:t>
            </a:r>
            <a:r>
              <a:rPr lang="en-US" dirty="0"/>
              <a:t>numeric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values </a:t>
            </a:r>
            <a:endParaRPr lang="en-US" dirty="0"/>
          </a:p>
          <a:p>
            <a:r>
              <a:rPr lang="en-US" dirty="0"/>
              <a:t>Do not use this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 </a:t>
            </a:r>
            <a:r>
              <a:rPr lang="en-US" dirty="0"/>
              <a:t>type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</a:t>
            </a:r>
            <a:r>
              <a:rPr lang="en-US" dirty="0"/>
              <a:t>numbers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dates/times</a:t>
            </a:r>
          </a:p>
          <a:p>
            <a:r>
              <a:rPr lang="en-US" dirty="0"/>
              <a:t>You can enter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default </a:t>
            </a:r>
            <a:r>
              <a:rPr lang="en-US" dirty="0"/>
              <a:t>number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or calculated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</a:t>
            </a:r>
            <a:r>
              <a:rPr lang="en-US" dirty="0"/>
              <a:t>) to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22616"/>
          <a:stretch/>
        </p:blipFill>
        <p:spPr>
          <a:xfrm>
            <a:off x="2728677" y="1223530"/>
            <a:ext cx="5779393" cy="43244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contains </a:t>
            </a:r>
            <a:r>
              <a:rPr lang="en-US" dirty="0"/>
              <a:t>currency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values </a:t>
            </a:r>
            <a:endParaRPr lang="en-US" dirty="0"/>
          </a:p>
          <a:p>
            <a:r>
              <a:rPr lang="en-US" dirty="0"/>
              <a:t>You can enter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default </a:t>
            </a:r>
            <a:r>
              <a:rPr lang="en-US" dirty="0"/>
              <a:t>number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or calculated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value) to </a:t>
            </a:r>
            <a:r>
              <a:rPr lang="en-US" dirty="0"/>
              <a:t>use</a:t>
            </a:r>
          </a:p>
          <a:p>
            <a:r>
              <a:rPr lang="en-US" dirty="0"/>
              <a:t>You can choose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currency </a:t>
            </a:r>
            <a:r>
              <a:rPr lang="en-US" dirty="0"/>
              <a:t>format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a drop-down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20663"/>
          <a:stretch/>
        </p:blipFill>
        <p:spPr>
          <a:xfrm>
            <a:off x="2858143" y="1221571"/>
            <a:ext cx="5649605" cy="43635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and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 this column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 </a:t>
            </a:r>
            <a:r>
              <a:rPr lang="en-US" dirty="0"/>
              <a:t>for dates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times</a:t>
            </a:r>
            <a:endParaRPr lang="en-US" dirty="0"/>
          </a:p>
          <a:p>
            <a:pPr lvl="0"/>
            <a:r>
              <a:rPr lang="en-US" dirty="0"/>
              <a:t>Otherwise,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calendars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features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 </a:t>
            </a:r>
            <a:r>
              <a:rPr lang="en-US" dirty="0"/>
              <a:t>a date/time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format </a:t>
            </a:r>
            <a:r>
              <a:rPr lang="en-US" dirty="0"/>
              <a:t>won’t work</a:t>
            </a:r>
          </a:p>
          <a:p>
            <a:pPr lvl="0"/>
            <a:r>
              <a:rPr lang="en-US" dirty="0"/>
              <a:t>The Friendly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display </a:t>
            </a:r>
            <a:r>
              <a:rPr lang="en-US" dirty="0"/>
              <a:t>format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 </a:t>
            </a:r>
            <a:r>
              <a:rPr lang="en-US" dirty="0"/>
              <a:t>Facebook –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tells </a:t>
            </a:r>
            <a:r>
              <a:rPr lang="en-US" dirty="0"/>
              <a:t>you how long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ago </a:t>
            </a:r>
            <a:r>
              <a:rPr lang="en-US" dirty="0"/>
              <a:t>an event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happened </a:t>
            </a:r>
            <a:r>
              <a:rPr lang="en-US" dirty="0"/>
              <a:t>(such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6 hours ago)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rather </a:t>
            </a:r>
            <a:r>
              <a:rPr lang="en-US" dirty="0"/>
              <a:t>than giving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22932"/>
          <a:stretch/>
        </p:blipFill>
        <p:spPr>
          <a:xfrm>
            <a:off x="2894993" y="1225245"/>
            <a:ext cx="5616446" cy="43604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lookup is a drop-down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checkboxes </a:t>
            </a:r>
            <a:r>
              <a:rPr lang="en-US" dirty="0"/>
              <a:t>and is populated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values </a:t>
            </a:r>
            <a:r>
              <a:rPr lang="en-US" dirty="0"/>
              <a:t>from a column in another list</a:t>
            </a:r>
          </a:p>
          <a:p>
            <a:pPr lvl="0"/>
            <a:r>
              <a:rPr lang="en-US" dirty="0"/>
              <a:t>If you delete an item in a lookup</a:t>
            </a:r>
          </a:p>
          <a:p>
            <a:pPr lvl="1"/>
            <a:r>
              <a:rPr lang="en-US" dirty="0"/>
              <a:t>Cascade Delete deletes the item in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lists</a:t>
            </a:r>
          </a:p>
          <a:p>
            <a:pPr lvl="1"/>
            <a:r>
              <a:rPr lang="en-US" dirty="0"/>
              <a:t>Restrict Delete warns that the item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</a:t>
            </a:r>
            <a:r>
              <a:rPr lang="en-US" dirty="0"/>
              <a:t>as a lookup</a:t>
            </a:r>
          </a:p>
          <a:p>
            <a:r>
              <a:rPr lang="en-US" dirty="0"/>
              <a:t>You can display more columns from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list. For example, if District is used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Lookup column, you can also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display </a:t>
            </a:r>
            <a:r>
              <a:rPr lang="en-US" dirty="0"/>
              <a:t>Division if it is in the same list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District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44552" y="1221343"/>
            <a:ext cx="3464099" cy="41816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Lookup columns are extremely efficient</a:t>
            </a:r>
          </a:p>
          <a:p>
            <a:r>
              <a:rPr lang="en-US" dirty="0"/>
              <a:t>If you need to add a new vendor, it is much faster to update the lookup column once than to add a new vendor wherever the list of vendors appears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Yes/No – 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adds a checkbox</a:t>
            </a:r>
          </a:p>
          <a:p>
            <a:r>
              <a:rPr lang="en-US" dirty="0"/>
              <a:t>Checked means Yes and unchecked means No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r="24538"/>
          <a:stretch/>
        </p:blipFill>
        <p:spPr>
          <a:xfrm>
            <a:off x="631596" y="2389825"/>
            <a:ext cx="7894949" cy="17872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or Group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searches the Active Directory (AD) system and matches the member or group you enter</a:t>
            </a:r>
          </a:p>
          <a:p>
            <a:r>
              <a:rPr lang="en-US" dirty="0"/>
              <a:t>Because SharePoint can access information in a person’s AD account, the Show Field drop-down lets you choose which AD information to display in the </a:t>
            </a:r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or Group – Settings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r="10638"/>
          <a:stretch/>
        </p:blipFill>
        <p:spPr>
          <a:xfrm>
            <a:off x="1557978" y="1220782"/>
            <a:ext cx="6054167" cy="43735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 or Picture – 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contains a hyperlink </a:t>
            </a:r>
          </a:p>
          <a:p>
            <a:r>
              <a:rPr lang="en-US" dirty="0"/>
              <a:t>Choose whether to display it as a hyperlink or a picture. You might prefer a picture if you have a link to the image.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629497" y="2914018"/>
            <a:ext cx="7878193" cy="20275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in a library and item in a list has properties</a:t>
            </a:r>
          </a:p>
          <a:p>
            <a:r>
              <a:rPr lang="en-US" dirty="0"/>
              <a:t>For example, a Word document can have an author, modified date, and creation date and an announcement can have a title, body and expiration date</a:t>
            </a:r>
          </a:p>
          <a:p>
            <a:r>
              <a:rPr lang="en-US" dirty="0"/>
              <a:t>Those properties (metadata) are stored in SharePoint columns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column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contains </a:t>
            </a:r>
            <a:r>
              <a:rPr lang="en-US" dirty="0"/>
              <a:t>a </a:t>
            </a:r>
            <a:r>
              <a:rPr lang="en-US" dirty="0" smtClean="0"/>
              <a:t>formula</a:t>
            </a:r>
            <a:br>
              <a:rPr lang="en-US" dirty="0" smtClean="0"/>
            </a:br>
            <a:r>
              <a:rPr lang="en-US" dirty="0" smtClean="0"/>
              <a:t>that calculates a </a:t>
            </a:r>
            <a:br>
              <a:rPr lang="en-US" dirty="0" smtClean="0"/>
            </a:br>
            <a:r>
              <a:rPr lang="en-US" dirty="0" smtClean="0"/>
              <a:t>value</a:t>
            </a:r>
            <a:endParaRPr lang="en-US" dirty="0"/>
          </a:p>
          <a:p>
            <a:r>
              <a:rPr lang="en-US" dirty="0"/>
              <a:t>For example,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column </a:t>
            </a:r>
            <a:r>
              <a:rPr lang="en-US" dirty="0" smtClean="0"/>
              <a:t>has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day’s </a:t>
            </a:r>
            <a:r>
              <a:rPr lang="en-US" dirty="0" smtClean="0"/>
              <a:t>high </a:t>
            </a:r>
            <a:br>
              <a:rPr lang="en-US" dirty="0" smtClean="0"/>
            </a:br>
            <a:r>
              <a:rPr lang="en-US" dirty="0" smtClean="0"/>
              <a:t>temperature and </a:t>
            </a:r>
            <a:br>
              <a:rPr lang="en-US" dirty="0" smtClean="0"/>
            </a:br>
            <a:r>
              <a:rPr lang="en-US" dirty="0" smtClean="0"/>
              <a:t>another has the </a:t>
            </a:r>
            <a:br>
              <a:rPr lang="en-US" dirty="0" smtClean="0"/>
            </a:br>
            <a:r>
              <a:rPr lang="en-US" dirty="0" smtClean="0"/>
              <a:t>day’s low</a:t>
            </a:r>
            <a:r>
              <a:rPr lang="en-US" dirty="0"/>
              <a:t>, </a:t>
            </a:r>
            <a:r>
              <a:rPr lang="en-US" dirty="0" smtClean="0"/>
              <a:t>enter </a:t>
            </a:r>
            <a:br>
              <a:rPr lang="en-US" dirty="0" smtClean="0"/>
            </a:br>
            <a:r>
              <a:rPr lang="en-US" dirty="0" smtClean="0"/>
              <a:t>a formula to </a:t>
            </a:r>
            <a:br>
              <a:rPr lang="en-US" dirty="0" smtClean="0"/>
            </a:br>
            <a:r>
              <a:rPr lang="en-US" dirty="0" smtClean="0"/>
              <a:t>derive </a:t>
            </a:r>
            <a:r>
              <a:rPr lang="en-US" dirty="0"/>
              <a:t>the </a:t>
            </a:r>
            <a:r>
              <a:rPr lang="en-US" dirty="0" smtClean="0"/>
              <a:t>average</a:t>
            </a:r>
            <a:endParaRPr lang="en-US" dirty="0"/>
          </a:p>
          <a:p>
            <a:r>
              <a:rPr lang="en-US" dirty="0"/>
              <a:t>There are many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similarities </a:t>
            </a:r>
            <a:r>
              <a:rPr lang="en-US" dirty="0"/>
              <a:t>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Excel </a:t>
            </a:r>
            <a:r>
              <a:rPr lang="en-US" dirty="0"/>
              <a:t>formulas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20647"/>
          <a:stretch/>
        </p:blipFill>
        <p:spPr>
          <a:xfrm>
            <a:off x="2818399" y="1221342"/>
            <a:ext cx="5694218" cy="42506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Date Formulas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51464"/>
              </p:ext>
            </p:extLst>
          </p:nvPr>
        </p:nvGraphicFramePr>
        <p:xfrm>
          <a:off x="628650" y="1228725"/>
          <a:ext cx="7886700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01049"/>
                <a:gridCol w="538565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Calculate difference in days between two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=DATEDIF([Start Date],[End Date],”d”)</a:t>
                      </a:r>
                      <a:br>
                        <a:rPr lang="en-US" sz="1800" dirty="0" smtClean="0">
                          <a:effectLst/>
                          <a:latin typeface="+mj-lt"/>
                        </a:rPr>
                      </a:br>
                      <a:r>
                        <a:rPr lang="en-US" sz="18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+mj-lt"/>
                        </a:rPr>
                      </a:br>
                      <a:r>
                        <a:rPr lang="en-US" sz="18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+mj-lt"/>
                        </a:rPr>
                      </a:br>
                      <a:endParaRPr lang="en-US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Calculate d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ifference in months between two dates</a:t>
                      </a:r>
                      <a:endParaRPr lang="en-US" sz="1800" baseline="0" dirty="0" smtClean="0">
                        <a:effectLst/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j-lt"/>
                        </a:rPr>
                        <a:t>=DATEDIF([Start Date],[End Date],”</a:t>
                      </a:r>
                      <a:r>
                        <a:rPr lang="en-US" sz="1800" dirty="0" err="1" smtClean="0">
                          <a:effectLst/>
                          <a:latin typeface="+mj-lt"/>
                        </a:rPr>
                        <a:t>ym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”</a:t>
                      </a:r>
                    </a:p>
                    <a:p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endParaRPr lang="en-US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j-lt"/>
                        </a:rPr>
                        <a:t>Extract the year from a date in End Date </a:t>
                      </a:r>
                      <a:r>
                        <a:rPr lang="en-US" sz="1800" b="0" baseline="0" dirty="0" smtClean="0">
                          <a:latin typeface="+mj-lt"/>
                        </a:rPr>
                        <a:t>column</a:t>
                      </a:r>
                      <a:endParaRPr lang="en-US" sz="1800" b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=TEXT([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End Date</a:t>
                      </a:r>
                      <a:r>
                        <a:rPr lang="en-US" sz="1800" dirty="0" smtClean="0">
                          <a:latin typeface="+mj-lt"/>
                        </a:rPr>
                        <a:t>], “YYYY”)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j-lt"/>
                        </a:rPr>
                        <a:t>Convert month</a:t>
                      </a:r>
                      <a:r>
                        <a:rPr lang="en-US" sz="1800" b="0" baseline="0" dirty="0" smtClean="0">
                          <a:latin typeface="+mj-lt"/>
                        </a:rPr>
                        <a:t> from </a:t>
                      </a:r>
                      <a:r>
                        <a:rPr lang="en-US" sz="1800" b="0" dirty="0" smtClean="0">
                          <a:latin typeface="+mj-lt"/>
                        </a:rPr>
                        <a:t>name to number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=MONTH(DATEVALUE([Name of </a:t>
                      </a:r>
                      <a:r>
                        <a:rPr lang="en-US" sz="1800" dirty="0" smtClean="0">
                          <a:latin typeface="+mj-lt"/>
                        </a:rPr>
                        <a:t>Month]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&amp;" 1"))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89" y="1589759"/>
            <a:ext cx="220027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64" y="2763584"/>
            <a:ext cx="2209800" cy="75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39" y="3685797"/>
            <a:ext cx="122872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64" y="4891169"/>
            <a:ext cx="23241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/>
              <a:t>Math and Text Formulas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78836"/>
              </p:ext>
            </p:extLst>
          </p:nvPr>
        </p:nvGraphicFramePr>
        <p:xfrm>
          <a:off x="628650" y="1228725"/>
          <a:ext cx="7886700" cy="4480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69453"/>
                <a:gridCol w="601724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Tax calculation</a:t>
                      </a:r>
                      <a:endParaRPr lang="en-US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j-lt"/>
                        </a:rPr>
                        <a:t>=[Cost]*[Tax Rate] </a:t>
                      </a:r>
                    </a:p>
                    <a:p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endParaRPr lang="en-US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Calculate an average</a:t>
                      </a:r>
                      <a:br>
                        <a:rPr lang="en-US" sz="1800" dirty="0" smtClean="0">
                          <a:effectLst/>
                          <a:latin typeface="+mj-lt"/>
                        </a:rPr>
                      </a:br>
                      <a:endParaRPr lang="en-US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=AVERAGE([District 2 Permits - January],[District 2 Permits - February])</a:t>
                      </a:r>
                      <a:br>
                        <a:rPr lang="en-US" sz="1800" dirty="0" smtClean="0">
                          <a:effectLst/>
                          <a:latin typeface="+mj-lt"/>
                        </a:rPr>
                      </a:br>
                      <a:r>
                        <a:rPr lang="en-US" sz="1800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+mj-lt"/>
                        </a:rPr>
                      </a:b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Combine first name and last name</a:t>
                      </a:r>
                      <a:endParaRPr lang="en-US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j-lt"/>
                        </a:rPr>
                        <a:t>=[</a:t>
                      </a:r>
                      <a:r>
                        <a:rPr lang="en-US" sz="1800" dirty="0" err="1" smtClean="0">
                          <a:effectLst/>
                          <a:latin typeface="+mj-lt"/>
                        </a:rPr>
                        <a:t>FirstName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 Column]&amp;” “&amp;[</a:t>
                      </a:r>
                      <a:r>
                        <a:rPr lang="en-US" sz="1800" dirty="0" err="1" smtClean="0">
                          <a:effectLst/>
                          <a:latin typeface="+mj-lt"/>
                        </a:rPr>
                        <a:t>LastName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 Column]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Caps Lock your text (ex: apple)</a:t>
                      </a:r>
                      <a:endParaRPr lang="en-US" sz="18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j-lt"/>
                        </a:rPr>
                        <a:t>=UPPER([</a:t>
                      </a:r>
                      <a:r>
                        <a:rPr lang="en-US" sz="1800" dirty="0" err="1" smtClean="0">
                          <a:effectLst/>
                          <a:latin typeface="+mj-lt"/>
                        </a:rPr>
                        <a:t>ColumnA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]) = APPLE</a:t>
                      </a:r>
                    </a:p>
                    <a:p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51" y="1307014"/>
            <a:ext cx="24384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51" y="2783718"/>
            <a:ext cx="5905500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76" y="4016833"/>
            <a:ext cx="2962275" cy="61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01" y="4859682"/>
            <a:ext cx="24574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Outcome – 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this </a:t>
            </a:r>
            <a:r>
              <a:rPr lang="en-US" dirty="0" smtClean="0"/>
              <a:t>column to create custom text </a:t>
            </a:r>
            <a:r>
              <a:rPr lang="en-US" dirty="0"/>
              <a:t>for the </a:t>
            </a:r>
            <a:r>
              <a:rPr lang="en-US" dirty="0" smtClean="0"/>
              <a:t>buttons </a:t>
            </a:r>
            <a:r>
              <a:rPr lang="en-US" dirty="0"/>
              <a:t>on </a:t>
            </a:r>
            <a:r>
              <a:rPr lang="en-US" dirty="0" smtClean="0"/>
              <a:t>a </a:t>
            </a:r>
            <a:r>
              <a:rPr lang="en-US" dirty="0"/>
              <a:t>task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r="23393"/>
          <a:stretch/>
        </p:blipFill>
        <p:spPr>
          <a:xfrm>
            <a:off x="1588734" y="1748325"/>
            <a:ext cx="6023411" cy="41388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links to a data source outside of SharePoint (such as a list of products in SAP) </a:t>
            </a:r>
          </a:p>
          <a:p>
            <a:r>
              <a:rPr lang="en-US" dirty="0"/>
              <a:t>Call or email the Help Desk to request assistance from Web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Metadata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uses data stored in the SharePoint Term Store </a:t>
            </a:r>
          </a:p>
          <a:p>
            <a:r>
              <a:rPr lang="en-US" dirty="0"/>
              <a:t>You can use data from different site collections </a:t>
            </a:r>
          </a:p>
          <a:p>
            <a:r>
              <a:rPr lang="en-US" dirty="0"/>
              <a:t>The autocomplete feature suggests options that match what you are entering</a:t>
            </a:r>
          </a:p>
          <a:p>
            <a:r>
              <a:rPr lang="en-US" dirty="0"/>
              <a:t>Call or email the Help Desk to request assistance from Web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Learn How to…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this type of column</a:t>
            </a:r>
          </a:p>
          <a:p>
            <a:pPr lvl="1"/>
            <a:r>
              <a:rPr lang="en-US" dirty="0" smtClean="0"/>
              <a:t>Single line of text</a:t>
            </a:r>
          </a:p>
          <a:p>
            <a:pPr lvl="1"/>
            <a:r>
              <a:rPr lang="en-US" dirty="0"/>
              <a:t>Multiple line of text</a:t>
            </a:r>
            <a:endParaRPr lang="en-US" dirty="0" smtClean="0"/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Date and Time</a:t>
            </a:r>
          </a:p>
          <a:p>
            <a:pPr lvl="1"/>
            <a:r>
              <a:rPr lang="en-US" dirty="0" smtClean="0"/>
              <a:t>Calculated Column</a:t>
            </a:r>
          </a:p>
          <a:p>
            <a:r>
              <a:rPr lang="en-US" dirty="0" smtClean="0"/>
              <a:t>Remove </a:t>
            </a:r>
            <a:r>
              <a:rPr lang="en-US" dirty="0"/>
              <a:t>a column</a:t>
            </a:r>
          </a:p>
          <a:p>
            <a:r>
              <a:rPr lang="en-US" dirty="0"/>
              <a:t>Reorder the columns</a:t>
            </a:r>
          </a:p>
          <a:p>
            <a:r>
              <a:rPr lang="en-US" dirty="0"/>
              <a:t>Configure a default value for a </a:t>
            </a:r>
            <a:r>
              <a:rPr lang="en-US" dirty="0" smtClean="0"/>
              <a:t>library </a:t>
            </a:r>
            <a:br>
              <a:rPr lang="en-US" dirty="0" smtClean="0"/>
            </a:br>
            <a:r>
              <a:rPr lang="en-US" dirty="0" smtClean="0"/>
              <a:t>column </a:t>
            </a:r>
          </a:p>
          <a:p>
            <a:r>
              <a:rPr lang="en-US" dirty="0" smtClean="0"/>
              <a:t>Add </a:t>
            </a:r>
            <a:r>
              <a:rPr lang="en-US" dirty="0"/>
              <a:t>a validation check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Single Line of Text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</a:t>
            </a:r>
            <a:r>
              <a:rPr lang="en-US" dirty="0"/>
              <a:t>tab &gt; </a:t>
            </a: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/>
              <a:t>Create Column</a:t>
            </a:r>
            <a:endParaRPr lang="en-US" sz="1700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Name the column &gt; </a:t>
            </a:r>
            <a:r>
              <a:rPr lang="en-US" b="1" dirty="0" smtClean="0"/>
              <a:t>Single </a:t>
            </a:r>
            <a:r>
              <a:rPr lang="en-US" b="1" dirty="0" smtClean="0"/>
              <a:t>line </a:t>
            </a:r>
            <a:r>
              <a:rPr lang="en-US" b="1" dirty="0"/>
              <a:t>of </a:t>
            </a:r>
            <a:r>
              <a:rPr lang="en-US" b="1" dirty="0" smtClean="0"/>
              <a:t>text 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Complete additional </a:t>
            </a:r>
            <a:r>
              <a:rPr lang="en-US" dirty="0"/>
              <a:t>settings </a:t>
            </a:r>
            <a:r>
              <a:rPr lang="en-US" dirty="0" smtClean="0"/>
              <a:t>&gt; </a:t>
            </a:r>
            <a:r>
              <a:rPr lang="en-US" b="1" dirty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Multiple Line of Text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</a:t>
            </a:r>
            <a:r>
              <a:rPr lang="en-US" dirty="0"/>
              <a:t>tab &gt; </a:t>
            </a: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/>
              <a:t>Create Column</a:t>
            </a:r>
            <a:endParaRPr lang="en-US" sz="1700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Name the column &gt; </a:t>
            </a:r>
            <a:r>
              <a:rPr lang="en-US" b="1" dirty="0" smtClean="0"/>
              <a:t>Multiple </a:t>
            </a:r>
            <a:r>
              <a:rPr lang="en-US" b="1" dirty="0" smtClean="0"/>
              <a:t>lines </a:t>
            </a:r>
            <a:r>
              <a:rPr lang="en-US" b="1" dirty="0"/>
              <a:t>of text 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Complete </a:t>
            </a:r>
            <a:r>
              <a:rPr lang="en-US" dirty="0" smtClean="0"/>
              <a:t>additional </a:t>
            </a:r>
            <a:r>
              <a:rPr lang="en-US" dirty="0"/>
              <a:t>settings </a:t>
            </a:r>
            <a:r>
              <a:rPr lang="en-US" dirty="0" smtClean="0"/>
              <a:t>&gt; </a:t>
            </a:r>
            <a:r>
              <a:rPr lang="en-US" b="1" dirty="0" smtClean="0"/>
              <a:t>OK</a:t>
            </a:r>
          </a:p>
          <a:p>
            <a:pPr marL="227013" indent="-227013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NOTES </a:t>
            </a:r>
          </a:p>
          <a:p>
            <a:r>
              <a:rPr lang="en-US" dirty="0" smtClean="0"/>
              <a:t>Number of lines for editing does not restrict the amount of text the user can enter; it defines the size of the text box for data entry</a:t>
            </a:r>
          </a:p>
          <a:p>
            <a:r>
              <a:rPr lang="en-US" b="1" dirty="0" smtClean="0"/>
              <a:t>Append Changes to Existing Text </a:t>
            </a:r>
            <a:r>
              <a:rPr lang="en-US" dirty="0" smtClean="0"/>
              <a:t>is only available if versioning is turned 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Choice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</a:t>
            </a:r>
            <a:r>
              <a:rPr lang="en-US" dirty="0"/>
              <a:t>tab &gt; </a:t>
            </a: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/>
              <a:t>Create Column</a:t>
            </a:r>
            <a:endParaRPr lang="en-US" sz="1700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Name the column &gt; </a:t>
            </a:r>
            <a:r>
              <a:rPr lang="en-US" b="1" dirty="0" smtClean="0"/>
              <a:t>Choice </a:t>
            </a:r>
            <a:r>
              <a:rPr lang="en-US" b="1" dirty="0" smtClean="0"/>
              <a:t>(menu to choose from)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b="1" dirty="0" smtClean="0"/>
              <a:t>Type each choice on a separate line</a:t>
            </a:r>
            <a:r>
              <a:rPr lang="en-US" dirty="0" smtClean="0"/>
              <a:t>, enter the </a:t>
            </a:r>
            <a:r>
              <a:rPr lang="en-US" dirty="0" smtClean="0"/>
              <a:t>choices</a:t>
            </a:r>
            <a:endParaRPr lang="en-US" dirty="0" smtClean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Define how to display the </a:t>
            </a:r>
            <a:r>
              <a:rPr lang="en-US" dirty="0" smtClean="0"/>
              <a:t>choices</a:t>
            </a:r>
            <a:endParaRPr lang="en-US" dirty="0" smtClean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Complete additional </a:t>
            </a:r>
            <a:r>
              <a:rPr lang="en-US" dirty="0"/>
              <a:t>settings </a:t>
            </a:r>
            <a:r>
              <a:rPr lang="en-US" dirty="0" smtClean="0"/>
              <a:t>&gt; </a:t>
            </a:r>
            <a:r>
              <a:rPr lang="en-US" b="1" dirty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columns are automatically created when a list or library is created</a:t>
            </a:r>
          </a:p>
          <a:p>
            <a:r>
              <a:rPr lang="en-US" dirty="0"/>
              <a:t>A column is stored in the list or library where it’s created – and is only available for use in that list or library</a:t>
            </a:r>
          </a:p>
          <a:p>
            <a:r>
              <a:rPr lang="en-US" dirty="0"/>
              <a:t>Before you create a new column, see if it already exists</a:t>
            </a:r>
          </a:p>
          <a:p>
            <a:r>
              <a:rPr lang="en-US" b="1" dirty="0"/>
              <a:t>Site</a:t>
            </a:r>
            <a:r>
              <a:rPr lang="en-US" dirty="0"/>
              <a:t> columns are a bit different – details later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Number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</a:t>
            </a:r>
            <a:r>
              <a:rPr lang="en-US" dirty="0"/>
              <a:t>tab &gt; </a:t>
            </a: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/>
              <a:t>Create Column</a:t>
            </a:r>
            <a:endParaRPr lang="en-US" sz="1700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Name the column &gt; </a:t>
            </a:r>
            <a:r>
              <a:rPr lang="en-US" b="1" dirty="0" smtClean="0"/>
              <a:t>Number </a:t>
            </a:r>
            <a:r>
              <a:rPr lang="en-US" b="1" dirty="0" smtClean="0"/>
              <a:t>(1, 1.0, 100)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Complete </a:t>
            </a:r>
            <a:r>
              <a:rPr lang="en-US" dirty="0" smtClean="0"/>
              <a:t>additional </a:t>
            </a:r>
            <a:r>
              <a:rPr lang="en-US" dirty="0"/>
              <a:t>settings </a:t>
            </a:r>
            <a:r>
              <a:rPr lang="en-US" dirty="0" smtClean="0"/>
              <a:t>&gt; </a:t>
            </a:r>
            <a:r>
              <a:rPr lang="en-US" b="1" dirty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Date and Time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</a:t>
            </a:r>
            <a:r>
              <a:rPr lang="en-US" dirty="0"/>
              <a:t>tab &gt; </a:t>
            </a: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/>
              <a:t>Create Column</a:t>
            </a:r>
            <a:endParaRPr lang="en-US" sz="1700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Name the column &gt; </a:t>
            </a:r>
            <a:r>
              <a:rPr lang="en-US" b="1" dirty="0" smtClean="0"/>
              <a:t>Date </a:t>
            </a:r>
            <a:r>
              <a:rPr lang="en-US" b="1" dirty="0" smtClean="0"/>
              <a:t>and Time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Complete </a:t>
            </a:r>
            <a:r>
              <a:rPr lang="en-US" dirty="0" smtClean="0"/>
              <a:t>additional </a:t>
            </a:r>
            <a:r>
              <a:rPr lang="en-US" dirty="0"/>
              <a:t>settings </a:t>
            </a:r>
            <a:r>
              <a:rPr lang="en-US" dirty="0" smtClean="0"/>
              <a:t>&gt; </a:t>
            </a:r>
            <a:r>
              <a:rPr lang="en-US" b="1" dirty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Calculated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</a:t>
            </a:r>
            <a:r>
              <a:rPr lang="en-US" dirty="0"/>
              <a:t>tab &gt; </a:t>
            </a: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/>
              <a:t>Create Column</a:t>
            </a:r>
            <a:endParaRPr lang="en-US" sz="1700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Name the column &gt; </a:t>
            </a:r>
            <a:r>
              <a:rPr lang="en-US" b="1" dirty="0" smtClean="0"/>
              <a:t>Calculated </a:t>
            </a:r>
            <a:r>
              <a:rPr lang="en-US" b="1" dirty="0" smtClean="0"/>
              <a:t>(calculation based on other columns) 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Define the formula by selecting other columns from </a:t>
            </a:r>
            <a:r>
              <a:rPr lang="en-US" b="1" dirty="0" smtClean="0"/>
              <a:t>Insert Column </a:t>
            </a:r>
            <a:r>
              <a:rPr lang="en-US" dirty="0" smtClean="0"/>
              <a:t>&gt; </a:t>
            </a:r>
            <a:r>
              <a:rPr lang="en-US" b="1" dirty="0" smtClean="0"/>
              <a:t>Add to formula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b="1" dirty="0" smtClean="0"/>
              <a:t>data type</a:t>
            </a:r>
            <a:r>
              <a:rPr lang="en-US" dirty="0" smtClean="0"/>
              <a:t> created by the formula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Complete additional </a:t>
            </a:r>
            <a:r>
              <a:rPr lang="en-US" dirty="0"/>
              <a:t>settings </a:t>
            </a:r>
            <a:r>
              <a:rPr lang="en-US" dirty="0" smtClean="0"/>
              <a:t>&gt; </a:t>
            </a:r>
            <a:r>
              <a:rPr lang="en-US" b="1" dirty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Difference in Dates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difference in two </a:t>
            </a: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6" y="1903534"/>
            <a:ext cx="7824248" cy="1044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Difference in Dates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Duration Column is a </a:t>
            </a:r>
            <a:r>
              <a:rPr lang="en-US" dirty="0" smtClean="0"/>
              <a:t>Number </a:t>
            </a:r>
            <a:r>
              <a:rPr lang="en-US" dirty="0"/>
              <a:t>column </a:t>
            </a:r>
            <a:r>
              <a:rPr lang="en-US" dirty="0" smtClean="0"/>
              <a:t>with this formula: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=</a:t>
            </a:r>
            <a:r>
              <a:rPr lang="en-US" sz="2000" dirty="0"/>
              <a:t>DATEDIF([Start Date],[End Date],"d</a:t>
            </a:r>
            <a:r>
              <a:rPr lang="en-US" sz="2000" dirty="0" smtClean="0"/>
              <a:t>")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46" y="2096920"/>
            <a:ext cx="3333945" cy="4148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Calculate Region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the user select the Division and the Region is calculated</a:t>
            </a:r>
          </a:p>
          <a:p>
            <a:r>
              <a:rPr lang="en-US" dirty="0"/>
              <a:t>Division is a site column</a:t>
            </a:r>
          </a:p>
          <a:p>
            <a:r>
              <a:rPr lang="en-US" dirty="0"/>
              <a:t>Create Region is a calculated </a:t>
            </a:r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9" y="2450852"/>
            <a:ext cx="7909086" cy="12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7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Calculate Region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formula is spaced for clarity; do not use spacing when entering into formula text box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304857" y="2030928"/>
            <a:ext cx="4004630" cy="2684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=</a:t>
            </a:r>
            <a:r>
              <a:rPr lang="en-US" sz="1800" dirty="0"/>
              <a:t>IF(OR(Division="01",Division="02</a:t>
            </a:r>
            <a:r>
              <a:rPr lang="en-US" sz="1800" dirty="0" smtClean="0"/>
              <a:t>",</a:t>
            </a:r>
            <a:br>
              <a:rPr lang="en-US" sz="1800" dirty="0" smtClean="0"/>
            </a:br>
            <a:r>
              <a:rPr lang="en-US" sz="1800" dirty="0" smtClean="0"/>
              <a:t>    Division</a:t>
            </a:r>
            <a:r>
              <a:rPr lang="en-US" sz="1800" dirty="0"/>
              <a:t>="03</a:t>
            </a:r>
            <a:r>
              <a:rPr lang="en-US" sz="1800" dirty="0" smtClean="0"/>
              <a:t>",Division</a:t>
            </a:r>
            <a:r>
              <a:rPr lang="en-US" sz="1800" dirty="0"/>
              <a:t>="04</a:t>
            </a:r>
            <a:r>
              <a:rPr lang="en-US" sz="1800" dirty="0" smtClean="0"/>
              <a:t>",</a:t>
            </a:r>
            <a:br>
              <a:rPr lang="en-US" sz="1800" dirty="0" smtClean="0"/>
            </a:br>
            <a:r>
              <a:rPr lang="en-US" sz="1800" dirty="0" smtClean="0"/>
              <a:t>    Division</a:t>
            </a:r>
            <a:r>
              <a:rPr lang="en-US" sz="1800" dirty="0"/>
              <a:t>="06"),"Eastern",</a:t>
            </a:r>
            <a:br>
              <a:rPr lang="en-US" sz="1800" dirty="0"/>
            </a:br>
            <a:r>
              <a:rPr lang="en-US" sz="1800" dirty="0"/>
              <a:t>  IF(OR(Division="05",Division="07</a:t>
            </a:r>
            <a:r>
              <a:rPr lang="en-US" sz="1800" dirty="0" smtClean="0"/>
              <a:t>",</a:t>
            </a:r>
            <a:br>
              <a:rPr lang="en-US" sz="1800" dirty="0" smtClean="0"/>
            </a:br>
            <a:r>
              <a:rPr lang="en-US" sz="1800" dirty="0" smtClean="0"/>
              <a:t>    Division</a:t>
            </a:r>
            <a:r>
              <a:rPr lang="en-US" sz="1800" dirty="0"/>
              <a:t>="08</a:t>
            </a:r>
            <a:r>
              <a:rPr lang="en-US" sz="1800" dirty="0" smtClean="0"/>
              <a:t>",Division</a:t>
            </a:r>
            <a:r>
              <a:rPr lang="en-US" sz="1800" dirty="0"/>
              <a:t>="09</a:t>
            </a:r>
            <a:r>
              <a:rPr lang="en-US" sz="1800" dirty="0" smtClean="0"/>
              <a:t>"),</a:t>
            </a:r>
            <a:br>
              <a:rPr lang="en-US" sz="1800" dirty="0" smtClean="0"/>
            </a:br>
            <a:r>
              <a:rPr lang="en-US" sz="1800" dirty="0" smtClean="0"/>
              <a:t>    "</a:t>
            </a:r>
            <a:r>
              <a:rPr lang="en-US" sz="1800" dirty="0"/>
              <a:t>Central",</a:t>
            </a:r>
            <a:br>
              <a:rPr lang="en-US" sz="1800" dirty="0"/>
            </a:br>
            <a:r>
              <a:rPr lang="en-US" sz="1800" dirty="0"/>
              <a:t>  IF(OR(Division="10",Division="11</a:t>
            </a:r>
            <a:r>
              <a:rPr lang="en-US" sz="1800" dirty="0" smtClean="0"/>
              <a:t>",</a:t>
            </a:r>
            <a:br>
              <a:rPr lang="en-US" sz="1800" dirty="0" smtClean="0"/>
            </a:br>
            <a:r>
              <a:rPr lang="en-US" sz="1800" dirty="0" smtClean="0"/>
              <a:t>    Division</a:t>
            </a:r>
            <a:r>
              <a:rPr lang="en-US" sz="1800" dirty="0"/>
              <a:t>="12</a:t>
            </a:r>
            <a:r>
              <a:rPr lang="en-US" sz="1800" dirty="0" smtClean="0"/>
              <a:t>",Division</a:t>
            </a:r>
            <a:r>
              <a:rPr lang="en-US" sz="1800" dirty="0"/>
              <a:t>="13</a:t>
            </a:r>
            <a:r>
              <a:rPr lang="en-US" sz="1800" dirty="0" smtClean="0"/>
              <a:t>",</a:t>
            </a:r>
            <a:br>
              <a:rPr lang="en-US" sz="1800" dirty="0" smtClean="0"/>
            </a:br>
            <a:r>
              <a:rPr lang="en-US" sz="1800" dirty="0" smtClean="0"/>
              <a:t>    Division</a:t>
            </a:r>
            <a:r>
              <a:rPr lang="en-US" sz="1800" dirty="0"/>
              <a:t>="14"),"Western"," </a:t>
            </a:r>
            <a:r>
              <a:rPr lang="en-US" sz="1800" dirty="0" smtClean="0"/>
              <a:t>")))</a:t>
            </a:r>
          </a:p>
        </p:txBody>
      </p:sp>
    </p:spTree>
    <p:extLst>
      <p:ext uri="{BB962C8B-B14F-4D97-AF65-F5344CB8AC3E}">
        <p14:creationId xmlns:p14="http://schemas.microsoft.com/office/powerpoint/2010/main" val="17900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a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LIBRARY</a:t>
            </a:r>
            <a:r>
              <a:rPr lang="en-US" dirty="0" smtClean="0"/>
              <a:t> tab &gt; </a:t>
            </a:r>
            <a:r>
              <a:rPr lang="en-US" b="1" dirty="0" smtClean="0"/>
              <a:t>List </a:t>
            </a:r>
            <a:r>
              <a:rPr lang="en-US" dirty="0" smtClean="0"/>
              <a:t>or </a:t>
            </a:r>
            <a:r>
              <a:rPr lang="en-US" b="1" dirty="0" smtClean="0"/>
              <a:t>Library Settings</a:t>
            </a:r>
            <a:endParaRPr lang="en-US" dirty="0" smtClean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Select column </a:t>
            </a:r>
            <a:r>
              <a:rPr lang="en-US" dirty="0" smtClean="0"/>
              <a:t>name &gt; </a:t>
            </a:r>
            <a:r>
              <a:rPr lang="en-US" b="1" dirty="0" smtClean="0"/>
              <a:t>Delete</a:t>
            </a:r>
            <a:r>
              <a:rPr lang="en-US" dirty="0" smtClean="0"/>
              <a:t> &gt; </a:t>
            </a:r>
            <a:r>
              <a:rPr lang="en-US" b="1" dirty="0" smtClean="0"/>
              <a:t>OK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This removes the column from the list or library, but does not delete the column. Go into the individual column settings for the </a:t>
            </a:r>
            <a:r>
              <a:rPr lang="en-US" b="1" dirty="0" smtClean="0"/>
              <a:t>Delete</a:t>
            </a:r>
            <a:r>
              <a:rPr lang="en-US" dirty="0" smtClean="0"/>
              <a:t> option.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113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Columns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</a:t>
            </a:r>
            <a:r>
              <a:rPr lang="en-US" dirty="0"/>
              <a:t>tab &gt; </a:t>
            </a: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 smtClean="0"/>
              <a:t>Column Ordering</a:t>
            </a:r>
            <a:endParaRPr lang="en-US" sz="1700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Edit </a:t>
            </a:r>
            <a:r>
              <a:rPr lang="en-US" b="1" dirty="0" smtClean="0"/>
              <a:t>Position from Top </a:t>
            </a:r>
            <a:r>
              <a:rPr lang="en-US" dirty="0" smtClean="0"/>
              <a:t>&gt; </a:t>
            </a:r>
            <a:r>
              <a:rPr lang="en-US" b="1" dirty="0" smtClean="0"/>
              <a:t>OK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114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Column Default Value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Library Settings </a:t>
            </a:r>
            <a:r>
              <a:rPr lang="en-US" dirty="0"/>
              <a:t>&gt; </a:t>
            </a:r>
            <a:r>
              <a:rPr lang="en-US" b="1" dirty="0"/>
              <a:t>Column default value </a:t>
            </a:r>
            <a:r>
              <a:rPr lang="en-US" b="1" dirty="0" smtClean="0"/>
              <a:t>settings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Select column name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Use </a:t>
            </a:r>
            <a:r>
              <a:rPr lang="en-US" b="1" dirty="0"/>
              <a:t>this default value</a:t>
            </a:r>
            <a:r>
              <a:rPr lang="en-US" dirty="0"/>
              <a:t> &gt; Enter default value &gt; </a:t>
            </a:r>
            <a:r>
              <a:rPr lang="en-US" b="1" dirty="0" smtClean="0"/>
              <a:t>OK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115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column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Validation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 smtClean="0"/>
              <a:t>Library </a:t>
            </a:r>
            <a:r>
              <a:rPr lang="en-US" b="1" dirty="0"/>
              <a:t>Settings </a:t>
            </a:r>
            <a:r>
              <a:rPr lang="en-US" dirty="0"/>
              <a:t>&gt; </a:t>
            </a:r>
            <a:r>
              <a:rPr lang="en-US" b="1" dirty="0"/>
              <a:t>Validation </a:t>
            </a:r>
            <a:r>
              <a:rPr lang="en-US" b="1" dirty="0" smtClean="0"/>
              <a:t>Settings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formula and message &gt; </a:t>
            </a:r>
            <a:r>
              <a:rPr lang="en-US" b="1" dirty="0" smtClean="0"/>
              <a:t>Save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116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Site Columns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columns </a:t>
            </a:r>
            <a:r>
              <a:rPr lang="en-US" dirty="0" smtClean="0"/>
              <a:t>can </a:t>
            </a:r>
            <a:r>
              <a:rPr lang="en-US" dirty="0"/>
              <a:t>be re-used in a site’s lists, libraries and subsites</a:t>
            </a:r>
          </a:p>
          <a:p>
            <a:r>
              <a:rPr lang="en-US" dirty="0"/>
              <a:t>There is an extensive list of existing site </a:t>
            </a:r>
            <a:r>
              <a:rPr lang="en-US" dirty="0" smtClean="0"/>
              <a:t>columns in ~</a:t>
            </a:r>
            <a:r>
              <a:rPr lang="en-US" dirty="0"/>
              <a:t>15 </a:t>
            </a:r>
            <a:r>
              <a:rPr lang="en-US" dirty="0" smtClean="0"/>
              <a:t>groups</a:t>
            </a:r>
          </a:p>
          <a:p>
            <a:r>
              <a:rPr lang="en-US" dirty="0"/>
              <a:t>NCDOT-specific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site </a:t>
            </a:r>
            <a:r>
              <a:rPr lang="en-US" dirty="0"/>
              <a:t>columns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usually </a:t>
            </a:r>
            <a:r>
              <a:rPr lang="en-US" dirty="0"/>
              <a:t>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 </a:t>
            </a:r>
            <a:r>
              <a:rPr lang="en-US" dirty="0"/>
              <a:t>Columns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5"/>
          <a:stretch/>
        </p:blipFill>
        <p:spPr bwMode="auto">
          <a:xfrm>
            <a:off x="3004620" y="2025358"/>
            <a:ext cx="5494868" cy="422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Column Types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site </a:t>
            </a:r>
            <a:r>
              <a:rPr lang="en-US" dirty="0" smtClean="0"/>
              <a:t>column can </a:t>
            </a:r>
            <a:r>
              <a:rPr lang="en-US" dirty="0"/>
              <a:t>be </a:t>
            </a:r>
            <a:r>
              <a:rPr lang="en-US" dirty="0" smtClean="0"/>
              <a:t>any of the </a:t>
            </a:r>
            <a:r>
              <a:rPr lang="en-US" dirty="0"/>
              <a:t>column </a:t>
            </a:r>
            <a:r>
              <a:rPr lang="en-US" dirty="0" smtClean="0"/>
              <a:t>types covered earlier </a:t>
            </a:r>
            <a:r>
              <a:rPr lang="en-US" dirty="0"/>
              <a:t>– or it </a:t>
            </a:r>
            <a:r>
              <a:rPr lang="en-US" dirty="0" smtClean="0"/>
              <a:t>can </a:t>
            </a:r>
            <a:r>
              <a:rPr lang="en-US" dirty="0"/>
              <a:t>be one of </a:t>
            </a:r>
            <a:r>
              <a:rPr lang="en-US" dirty="0" smtClean="0"/>
              <a:t>five additional types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5"/>
          <a:stretch/>
        </p:blipFill>
        <p:spPr bwMode="auto">
          <a:xfrm>
            <a:off x="2015520" y="1977284"/>
            <a:ext cx="5110535" cy="4088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704553" y="4901184"/>
            <a:ext cx="3421501" cy="9119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 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site column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Site Column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 smtClean="0"/>
              <a:t>Library </a:t>
            </a:r>
            <a:r>
              <a:rPr lang="en-US" b="1" dirty="0"/>
              <a:t>Settings </a:t>
            </a:r>
            <a:r>
              <a:rPr lang="en-US" dirty="0"/>
              <a:t>&gt; </a:t>
            </a:r>
            <a:r>
              <a:rPr lang="en-US" b="1" dirty="0"/>
              <a:t>Add from existing site </a:t>
            </a:r>
            <a:r>
              <a:rPr lang="en-US" b="1" dirty="0" smtClean="0"/>
              <a:t>columns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site column &gt; </a:t>
            </a:r>
            <a:r>
              <a:rPr lang="en-US" b="1" dirty="0" smtClean="0"/>
              <a:t>Add</a:t>
            </a:r>
            <a:endParaRPr lang="en-US" dirty="0" smtClean="0"/>
          </a:p>
          <a:p>
            <a:pPr marL="227013" indent="-227013">
              <a:buFont typeface="+mj-lt"/>
              <a:buAutoNum type="arabicPeriod"/>
            </a:pPr>
            <a:r>
              <a:rPr lang="en-US" smtClean="0"/>
              <a:t>Complete additional settings &gt; </a:t>
            </a:r>
            <a:r>
              <a:rPr lang="en-US" b="1" dirty="0" smtClean="0"/>
              <a:t>OK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120</a:t>
            </a:fld>
            <a:endParaRPr lang="en-US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Columns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columns and metadata carefully so you will have more flexibility for sorting, grouping and filtering</a:t>
            </a:r>
          </a:p>
          <a:p>
            <a:pPr lvl="1"/>
            <a:r>
              <a:rPr lang="en-US" dirty="0"/>
              <a:t>For example, if people need to see only documents that apply to their division, you’ll need a column for division</a:t>
            </a:r>
          </a:p>
          <a:p>
            <a:r>
              <a:rPr lang="en-US" dirty="0"/>
              <a:t>Display the most useful information in the view so users don’t have to open items or files.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</a:t>
            </a:r>
            <a:r>
              <a:rPr lang="en-US" smtClean="0"/>
              <a:t>List or Library </a:t>
            </a:r>
            <a:r>
              <a:rPr lang="en-US" dirty="0"/>
              <a:t>Changes 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Inside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Make changes on a staging server; changes are copied to a production server at :42 after the hour</a:t>
            </a:r>
          </a:p>
          <a:p>
            <a:pPr lvl="0"/>
            <a:r>
              <a:rPr lang="en-US" dirty="0"/>
              <a:t>There may be review or </a:t>
            </a:r>
            <a:r>
              <a:rPr lang="en-US" dirty="0" smtClean="0"/>
              <a:t>approval </a:t>
            </a:r>
            <a:r>
              <a:rPr lang="en-US" dirty="0"/>
              <a:t>processes in your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Columns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123</a:t>
            </a:fld>
            <a:endParaRPr lang="en-US"/>
          </a:p>
        </p:txBody>
      </p:sp>
      <p:pic>
        <p:nvPicPr>
          <p:cNvPr id="5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Column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 smtClean="0"/>
              <a:t>LIBRARY </a:t>
            </a:r>
            <a:r>
              <a:rPr lang="en-US" dirty="0" smtClean="0"/>
              <a:t>tab &gt; </a:t>
            </a: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 smtClean="0"/>
              <a:t>Library Settings</a:t>
            </a:r>
            <a:r>
              <a:rPr lang="en-US" dirty="0" smtClean="0"/>
              <a:t> &gt; </a:t>
            </a:r>
            <a:r>
              <a:rPr lang="en-US" b="1" dirty="0" smtClean="0"/>
              <a:t>Create Column</a:t>
            </a:r>
            <a:endParaRPr lang="en-US" sz="1700" dirty="0" smtClean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Define name, type of information and additional settings &gt; </a:t>
            </a:r>
            <a:r>
              <a:rPr lang="en-US" b="1" dirty="0" smtClean="0"/>
              <a:t>OK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</a:t>
            </a:r>
            <a:r>
              <a:rPr lang="en-US" dirty="0"/>
              <a:t> tab &gt; </a:t>
            </a:r>
            <a:r>
              <a:rPr lang="en-US" b="1" dirty="0"/>
              <a:t>Create Column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Define name, type of </a:t>
            </a:r>
            <a:r>
              <a:rPr lang="en-US" dirty="0" smtClean="0"/>
              <a:t>information </a:t>
            </a:r>
            <a:r>
              <a:rPr lang="en-US" dirty="0"/>
              <a:t>and additional settings &gt; </a:t>
            </a:r>
            <a:r>
              <a:rPr lang="en-US" b="1" dirty="0"/>
              <a:t>OK</a:t>
            </a:r>
          </a:p>
          <a:p>
            <a:pPr marL="227013" indent="-227013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first approach </a:t>
            </a:r>
            <a:r>
              <a:rPr lang="en-US" dirty="0"/>
              <a:t>is better: </a:t>
            </a:r>
          </a:p>
          <a:p>
            <a:r>
              <a:rPr lang="en-US" dirty="0"/>
              <a:t>You see </a:t>
            </a:r>
            <a:r>
              <a:rPr lang="en-US" dirty="0" smtClean="0"/>
              <a:t>a list </a:t>
            </a:r>
            <a:r>
              <a:rPr lang="en-US" dirty="0"/>
              <a:t>of all columns, their type and their required status</a:t>
            </a:r>
          </a:p>
          <a:p>
            <a:r>
              <a:rPr lang="en-US" dirty="0"/>
              <a:t>You see the options at the bottom of the list</a:t>
            </a:r>
          </a:p>
          <a:p>
            <a:r>
              <a:rPr lang="en-US" dirty="0"/>
              <a:t>You can add the column to the default view</a:t>
            </a:r>
          </a:p>
          <a:p>
            <a:pPr marL="0" indent="0">
              <a:buNone/>
            </a:pPr>
            <a:endParaRPr lang="en-US" dirty="0"/>
          </a:p>
          <a:p>
            <a:pPr marL="227013" indent="-227013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Column 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Most, but not all, columns have these settings</a:t>
            </a:r>
          </a:p>
          <a:p>
            <a:r>
              <a:rPr lang="en-US" b="1" dirty="0"/>
              <a:t>Description</a:t>
            </a:r>
            <a:r>
              <a:rPr lang="en-US" dirty="0"/>
              <a:t> – An explanation of the item or file</a:t>
            </a:r>
          </a:p>
          <a:p>
            <a:r>
              <a:rPr lang="en-US" b="1" dirty="0"/>
              <a:t>Require that this column contains information</a:t>
            </a:r>
            <a:r>
              <a:rPr lang="en-US" dirty="0"/>
              <a:t> – Column must contain data; indicated by an asterisk (*)</a:t>
            </a:r>
          </a:p>
          <a:p>
            <a:r>
              <a:rPr lang="en-US" b="1" dirty="0"/>
              <a:t>Enforce unique values</a:t>
            </a:r>
            <a:r>
              <a:rPr lang="en-US" dirty="0"/>
              <a:t> – Column cannot contain duplicate values</a:t>
            </a:r>
          </a:p>
          <a:p>
            <a:r>
              <a:rPr lang="en-US" b="1" dirty="0"/>
              <a:t>Column Validation</a:t>
            </a:r>
            <a:r>
              <a:rPr lang="en-US" dirty="0"/>
              <a:t> – Column data meets certain criteria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Validation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00" y="1223701"/>
            <a:ext cx="5808459" cy="437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Line of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contains one line of text</a:t>
            </a:r>
          </a:p>
          <a:p>
            <a:r>
              <a:rPr lang="en-US" dirty="0"/>
              <a:t>This column is best for short, variable information such as a last name</a:t>
            </a:r>
          </a:p>
          <a:p>
            <a:r>
              <a:rPr lang="en-US" dirty="0"/>
              <a:t>You can limit the number of characters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22424"/>
          <a:stretch/>
        </p:blipFill>
        <p:spPr>
          <a:xfrm>
            <a:off x="1380159" y="2450969"/>
            <a:ext cx="6438195" cy="37945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8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dirty="0"/>
              <a:t>Lines of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column contains as many lines of text as needed; a scroll bar appears if necessary</a:t>
            </a:r>
          </a:p>
          <a:p>
            <a:r>
              <a:rPr lang="en-US" dirty="0"/>
              <a:t>This column is best for longer, variable information such as comments </a:t>
            </a:r>
          </a:p>
          <a:p>
            <a:r>
              <a:rPr lang="en-US" dirty="0"/>
              <a:t>You can limit the number of lines for the text box, but this does not limit the amount of text entered </a:t>
            </a:r>
          </a:p>
          <a:p>
            <a:r>
              <a:rPr lang="en-US" dirty="0"/>
              <a:t>You can add pictures, tables, text formatting, hyperlinks,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25000"/>
          <a:stretch/>
        </p:blipFill>
        <p:spPr bwMode="auto">
          <a:xfrm>
            <a:off x="457200" y="3290554"/>
            <a:ext cx="8229600" cy="2835822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5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CONNECT-581-59</_dlc_DocId>
    <_dlc_DocIdUrl xmlns="16f00c2e-ac5c-418b-9f13-a0771dbd417d">
      <Url>https://connect.ncdot.gov/help/SharePoint-Training/_layouts/15/DocIdRedir.aspx?ID=CONNECT-581-59</Url>
      <Description>CONNECT-581-59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6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AD840D4-2BF8-4F05-980B-742638157B7D}"/>
</file>

<file path=customXml/itemProps2.xml><?xml version="1.0" encoding="utf-8"?>
<ds:datastoreItem xmlns:ds="http://schemas.openxmlformats.org/officeDocument/2006/customXml" ds:itemID="{5BD21E0E-FD7B-4E59-A8CA-EC08FCCD0355}"/>
</file>

<file path=customXml/itemProps3.xml><?xml version="1.0" encoding="utf-8"?>
<ds:datastoreItem xmlns:ds="http://schemas.openxmlformats.org/officeDocument/2006/customXml" ds:itemID="{DE005714-320A-4A4C-823F-16EFDDE2FEAF}"/>
</file>

<file path=customXml/itemProps4.xml><?xml version="1.0" encoding="utf-8"?>
<ds:datastoreItem xmlns:ds="http://schemas.openxmlformats.org/officeDocument/2006/customXml" ds:itemID="{39DE023D-F9F7-499C-B544-D9EB24AB0688}"/>
</file>

<file path=customXml/itemProps5.xml><?xml version="1.0" encoding="utf-8"?>
<ds:datastoreItem xmlns:ds="http://schemas.openxmlformats.org/officeDocument/2006/customXml" ds:itemID="{AA409B3D-BD60-4530-ABE9-F2D7732105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1527</Words>
  <Application>Microsoft Office PowerPoint</Application>
  <PresentationFormat>On-screen Show (4:3)</PresentationFormat>
  <Paragraphs>267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2_Office Theme</vt:lpstr>
      <vt:lpstr>Agenda</vt:lpstr>
      <vt:lpstr>About Columns</vt:lpstr>
      <vt:lpstr>About Columns</vt:lpstr>
      <vt:lpstr>Let’s Learn How to…</vt:lpstr>
      <vt:lpstr>Create a Column</vt:lpstr>
      <vt:lpstr>Common Column Settings</vt:lpstr>
      <vt:lpstr>Column Validation</vt:lpstr>
      <vt:lpstr>Single Line of Text</vt:lpstr>
      <vt:lpstr>Multiple Lines of Text</vt:lpstr>
      <vt:lpstr>Choice</vt:lpstr>
      <vt:lpstr>Number</vt:lpstr>
      <vt:lpstr>Currency</vt:lpstr>
      <vt:lpstr>Date and Time</vt:lpstr>
      <vt:lpstr>Lookup</vt:lpstr>
      <vt:lpstr>Lookup</vt:lpstr>
      <vt:lpstr>Yes/No – Settings</vt:lpstr>
      <vt:lpstr>Person or Group</vt:lpstr>
      <vt:lpstr>Person or Group – Settings</vt:lpstr>
      <vt:lpstr>Hyperlink or Picture – Settings</vt:lpstr>
      <vt:lpstr>Calculated Column</vt:lpstr>
      <vt:lpstr>Sample Date Formulas</vt:lpstr>
      <vt:lpstr>Sample Math and Text Formulas</vt:lpstr>
      <vt:lpstr>Task Outcome – Settings</vt:lpstr>
      <vt:lpstr>External Data</vt:lpstr>
      <vt:lpstr>Managed Metadata</vt:lpstr>
      <vt:lpstr>Let’s Learn How to…</vt:lpstr>
      <vt:lpstr>Create a Single Line of Text Column</vt:lpstr>
      <vt:lpstr>Create a Multiple Line of Text Column</vt:lpstr>
      <vt:lpstr>Create a Choice Column</vt:lpstr>
      <vt:lpstr>Create a Number Column</vt:lpstr>
      <vt:lpstr>Create a Date and Time Column</vt:lpstr>
      <vt:lpstr>Create a Calculated Column</vt:lpstr>
      <vt:lpstr>Example: Difference in Dates</vt:lpstr>
      <vt:lpstr>Example: Difference in Dates</vt:lpstr>
      <vt:lpstr>Example: Calculate Region</vt:lpstr>
      <vt:lpstr>Example: Calculate Region</vt:lpstr>
      <vt:lpstr>Remove a Column</vt:lpstr>
      <vt:lpstr>Reorder Columns</vt:lpstr>
      <vt:lpstr>Configure Column Default Value</vt:lpstr>
      <vt:lpstr>Column Validation</vt:lpstr>
      <vt:lpstr>About Site Columns</vt:lpstr>
      <vt:lpstr>Site Column Types</vt:lpstr>
      <vt:lpstr>Let’s Learn How to …</vt:lpstr>
      <vt:lpstr>Add a Site Column</vt:lpstr>
      <vt:lpstr>Plan Your Columns</vt:lpstr>
      <vt:lpstr>When Do List or Library Changes Go Live?</vt:lpstr>
      <vt:lpstr>Exercise 3: Columns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Columns</dc:title>
  <dc:creator>Taryn Dietrich</dc:creator>
  <cp:lastModifiedBy>Deanna R. Springall</cp:lastModifiedBy>
  <cp:revision>90</cp:revision>
  <cp:lastPrinted>2015-12-07T18:49:11Z</cp:lastPrinted>
  <dcterms:created xsi:type="dcterms:W3CDTF">2015-07-07T20:02:11Z</dcterms:created>
  <dcterms:modified xsi:type="dcterms:W3CDTF">2015-12-09T20:04:28Z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1ec2db50-4f4b-4efa-861a-0d01ff5c501a</vt:lpwstr>
  </property>
  <property fmtid="{D5CDD505-2E9C-101B-9397-08002B2CF9AE}" pid="8" name="Order">
    <vt:r8>5900</vt:r8>
  </property>
</Properties>
</file>